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2" r:id="rId6"/>
    <p:sldId id="263" r:id="rId7"/>
    <p:sldId id="272" r:id="rId8"/>
    <p:sldId id="264" r:id="rId9"/>
    <p:sldId id="265" r:id="rId10"/>
    <p:sldId id="266" r:id="rId11"/>
    <p:sldId id="267" r:id="rId12"/>
  </p:sldIdLst>
  <p:sldSz cx="14630400" cy="8229600"/>
  <p:notesSz cx="8229600" cy="14630400"/>
  <p:embeddedFontLst>
    <p:embeddedFont>
      <p:font typeface="Mukta Light" panose="020B0604020202020204" charset="0"/>
      <p:regular r:id="rId14"/>
    </p:embeddedFont>
    <p:embeddedFont>
      <p:font typeface="Prompt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91289A-1FFF-4C82-95F9-D97B3938CF81}">
          <p14:sldIdLst>
            <p14:sldId id="256"/>
            <p14:sldId id="257"/>
            <p14:sldId id="259"/>
            <p14:sldId id="261"/>
            <p14:sldId id="262"/>
            <p14:sldId id="263"/>
            <p14:sldId id="272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55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5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13BAC-30AF-3D83-18ED-49835DF9A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D0939-7C49-F776-371E-540570AE0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3BA5E-14A3-7420-937B-F74641D1F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A5488-F96A-7D7D-6DC0-039595209F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3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95B9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479" y="0"/>
            <a:ext cx="657092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29985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LangGraph: Building Reliable Agentic AI Workflows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6" y="288738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Introduction to Agentic AI and Stateful Orchestration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96" y="3282434"/>
            <a:ext cx="5005134" cy="46374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87032" y="4152543"/>
            <a:ext cx="6004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51917"/>
            <a:ext cx="903065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Empowering Enterprise AI with LangGraph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09419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LangGraph's architecture provides the foundation for building resilient and highly capable AI agents that can tackle complex enterprise challenges.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16194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A95B95"/>
          </a:solidFill>
          <a:ln w="15240">
            <a:solidFill>
              <a:srgbClr val="C274A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6" y="3233857"/>
            <a:ext cx="329089" cy="411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66280" y="32467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Efficiency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737729"/>
            <a:ext cx="54946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 multi-step processes, reducing manual effort and accelerating complex workflows across departments.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69505" y="316194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A95B95"/>
          </a:solidFill>
          <a:ln w="15240">
            <a:solidFill>
              <a:srgbClr val="C274A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614" y="3233857"/>
            <a:ext cx="329089" cy="411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71748" y="3246715"/>
            <a:ext cx="28411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Complex Automation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8271748" y="3737729"/>
            <a:ext cx="54946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 agents that can perform intricate tasks, from nuanced customer service interactions to advanced data analysis.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864037" y="541662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A95B95"/>
          </a:solidFill>
          <a:ln w="15240">
            <a:solidFill>
              <a:srgbClr val="C274A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46" y="5488543"/>
            <a:ext cx="329089" cy="411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666280" y="55014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Mitigated AI Risks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1666280" y="5992416"/>
            <a:ext cx="54946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 control and predictability of autonomous agents, fostering trust and ensuring responsible AI deployment.</a:t>
            </a:r>
            <a:endParaRPr lang="en-US" sz="1900" dirty="0"/>
          </a:p>
        </p:txBody>
      </p:sp>
      <p:sp>
        <p:nvSpPr>
          <p:cNvPr id="16" name="Shape 11"/>
          <p:cNvSpPr/>
          <p:nvPr/>
        </p:nvSpPr>
        <p:spPr>
          <a:xfrm>
            <a:off x="7469505" y="541662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A95B95"/>
          </a:solidFill>
          <a:ln w="15240">
            <a:solidFill>
              <a:srgbClr val="C274A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614" y="5488543"/>
            <a:ext cx="329089" cy="411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271748" y="550140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Intelligent Decisions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8271748" y="5992416"/>
            <a:ext cx="54946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 stateful reasoning to enable agents to make context-aware decisions, adapting to real-time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4517" y="416528"/>
            <a:ext cx="74159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Future is Agentic</a:t>
            </a:r>
            <a:endParaRPr lang="en-US" sz="8600" dirty="0"/>
          </a:p>
        </p:txBody>
      </p:sp>
      <p:sp>
        <p:nvSpPr>
          <p:cNvPr id="4" name="Text 1"/>
          <p:cNvSpPr/>
          <p:nvPr/>
        </p:nvSpPr>
        <p:spPr>
          <a:xfrm>
            <a:off x="1264801" y="3606295"/>
            <a:ext cx="704564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"LangGraph isn't just a framework; it's a paradigm shift towards building AI systems that are not only intelligent but also reliable, controllable, and truly autonomous."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94517" y="3328641"/>
            <a:ext cx="30480" cy="1740456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94517" y="5346751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Embrace the power of graph-based stateful orchestration to unlock the full potential of agentic AI within your enterprise.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24997" y="6467751"/>
            <a:ext cx="741592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Learn more and start building your reliable agents today.</a:t>
            </a:r>
            <a:endParaRPr lang="en-US" sz="15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212F68E-2783-B220-8462-31857F23CC9A}"/>
              </a:ext>
            </a:extLst>
          </p:cNvPr>
          <p:cNvSpPr/>
          <p:nvPr/>
        </p:nvSpPr>
        <p:spPr>
          <a:xfrm>
            <a:off x="924997" y="7377508"/>
            <a:ext cx="741592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48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5904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598694" y="450533"/>
            <a:ext cx="560724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5" name="Text 1"/>
          <p:cNvSpPr/>
          <p:nvPr/>
        </p:nvSpPr>
        <p:spPr>
          <a:xfrm>
            <a:off x="8176617" y="3294459"/>
            <a:ext cx="602932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8" name="Text 2"/>
          <p:cNvSpPr/>
          <p:nvPr/>
        </p:nvSpPr>
        <p:spPr>
          <a:xfrm>
            <a:off x="8317349" y="10229969"/>
            <a:ext cx="588859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9" name="Text 3"/>
          <p:cNvSpPr/>
          <p:nvPr/>
        </p:nvSpPr>
        <p:spPr>
          <a:xfrm>
            <a:off x="431959" y="138992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pic>
        <p:nvPicPr>
          <p:cNvPr id="14" name="Picture 13" descr="A black rectangle with white text&#10;&#10;AI-generated content may be incorrect.">
            <a:extLst>
              <a:ext uri="{FF2B5EF4-FFF2-40B4-BE49-F238E27FC236}">
                <a16:creationId xmlns:a16="http://schemas.microsoft.com/office/drawing/2014/main" id="{65385BBE-49DA-628F-E95F-76A5C4A2E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1" y="2569562"/>
            <a:ext cx="7442270" cy="2583463"/>
          </a:xfrm>
          <a:prstGeom prst="rect">
            <a:avLst/>
          </a:prstGeom>
        </p:spPr>
      </p:pic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50647B98-95E0-8597-92B1-CC8C78B5A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47" y="755745"/>
            <a:ext cx="7092749" cy="4869577"/>
          </a:xfrm>
          <a:prstGeom prst="rect">
            <a:avLst/>
          </a:prstGeom>
        </p:spPr>
      </p:pic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55085023-8E86-8A1F-D9A4-A2F0338C4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836" y="836218"/>
            <a:ext cx="7586360" cy="5311531"/>
          </a:xfrm>
          <a:prstGeom prst="rect">
            <a:avLst/>
          </a:prstGeom>
        </p:spPr>
      </p:pic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377C0D7A-2B42-6E39-C59B-A67F75221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399" y="755745"/>
            <a:ext cx="7725547" cy="5727561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EE62BE78-EC3F-F60D-7616-AA80FEA44409}"/>
              </a:ext>
            </a:extLst>
          </p:cNvPr>
          <p:cNvSpPr/>
          <p:nvPr/>
        </p:nvSpPr>
        <p:spPr>
          <a:xfrm>
            <a:off x="883023" y="1000142"/>
            <a:ext cx="4048206" cy="7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What is a generic leave policy in an IT company ?</a:t>
            </a:r>
            <a:endParaRPr lang="en-US" sz="2400" dirty="0"/>
          </a:p>
        </p:txBody>
      </p:sp>
      <p:sp>
        <p:nvSpPr>
          <p:cNvPr id="20" name="Text 1">
            <a:extLst>
              <a:ext uri="{FF2B5EF4-FFF2-40B4-BE49-F238E27FC236}">
                <a16:creationId xmlns:a16="http://schemas.microsoft.com/office/drawing/2014/main" id="{29B864D9-021E-FDA1-1897-436302D2C3AB}"/>
              </a:ext>
            </a:extLst>
          </p:cNvPr>
          <p:cNvSpPr/>
          <p:nvPr/>
        </p:nvSpPr>
        <p:spPr>
          <a:xfrm>
            <a:off x="883023" y="2279593"/>
            <a:ext cx="4048206" cy="7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What is the leave/insurance policy of Wells Fargo India ?</a:t>
            </a:r>
            <a:endParaRPr lang="en-US" sz="2400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95C26613-DFB7-061A-580D-381E5E397D41}"/>
              </a:ext>
            </a:extLst>
          </p:cNvPr>
          <p:cNvSpPr/>
          <p:nvPr/>
        </p:nvSpPr>
        <p:spPr>
          <a:xfrm>
            <a:off x="883023" y="3541044"/>
            <a:ext cx="4048206" cy="7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How many leaves do I have left ? Or What is my current leave balance ?</a:t>
            </a:r>
            <a:endParaRPr lang="en-US" sz="24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F8E6FEEB-8E42-D9B1-0167-44CC9D3B6F7B}"/>
              </a:ext>
            </a:extLst>
          </p:cNvPr>
          <p:cNvSpPr/>
          <p:nvPr/>
        </p:nvSpPr>
        <p:spPr>
          <a:xfrm>
            <a:off x="883023" y="5026337"/>
            <a:ext cx="4048206" cy="7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Based of my number of leaves left create a vacation plan for me to visit XXXXX </a:t>
            </a:r>
            <a:endParaRPr lang="en-US" sz="2400" dirty="0"/>
          </a:p>
        </p:txBody>
      </p:sp>
      <p:pic>
        <p:nvPicPr>
          <p:cNvPr id="24" name="Picture 23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D14F7C54-8D62-A57C-D228-FD3A51056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23" y="6595563"/>
            <a:ext cx="2814406" cy="1113042"/>
          </a:xfrm>
          <a:prstGeom prst="rect">
            <a:avLst/>
          </a:prstGeom>
        </p:spPr>
      </p:pic>
      <p:pic>
        <p:nvPicPr>
          <p:cNvPr id="26" name="Picture 25" descr="A black sign with white text&#10;&#10;AI-generated content may be incorrect.">
            <a:extLst>
              <a:ext uri="{FF2B5EF4-FFF2-40B4-BE49-F238E27FC236}">
                <a16:creationId xmlns:a16="http://schemas.microsoft.com/office/drawing/2014/main" id="{66726180-C48E-B0A4-B920-7D8EAB822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2214" y="6563779"/>
            <a:ext cx="2767144" cy="1113041"/>
          </a:xfrm>
          <a:prstGeom prst="rect">
            <a:avLst/>
          </a:prstGeom>
        </p:spPr>
      </p:pic>
      <p:pic>
        <p:nvPicPr>
          <p:cNvPr id="28" name="Picture 27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358D87B6-E521-ED6A-15C1-158A75507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143" y="6596159"/>
            <a:ext cx="2772130" cy="1080661"/>
          </a:xfrm>
          <a:prstGeom prst="rect">
            <a:avLst/>
          </a:prstGeom>
        </p:spPr>
      </p:pic>
      <p:pic>
        <p:nvPicPr>
          <p:cNvPr id="30" name="Picture 29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FB4DF951-081E-F516-794C-0FF4182128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1058" y="6596158"/>
            <a:ext cx="2686643" cy="1080661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A1D0A17-61E5-BDAA-E684-4D6E24BFAF97}"/>
              </a:ext>
            </a:extLst>
          </p:cNvPr>
          <p:cNvSpPr/>
          <p:nvPr/>
        </p:nvSpPr>
        <p:spPr>
          <a:xfrm>
            <a:off x="864037" y="234637"/>
            <a:ext cx="876502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Workflow  vs  Agentic AI</a:t>
            </a:r>
            <a:endParaRPr lang="en-US" sz="34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4637"/>
            <a:ext cx="876502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Understanding Agentic AI: The Evolution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6" y="79397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Agentic AI represents a significant leap from traditional AI systems. It's a spectrum of capabilities, starting from simple large language models and progressing to highly autonomous agents.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6" y="2149237"/>
            <a:ext cx="246817" cy="30861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4037" y="2534761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64037" y="27190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Simple LLMs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3210084"/>
            <a:ext cx="63276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Limited to pre-trained knowledge, offering generic responses and lacking real-time external data access. Answers are based solely on their training data cutoff.</a:t>
            </a: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549" y="2148182"/>
            <a:ext cx="246817" cy="30861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38549" y="2534761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7438549" y="2719070"/>
            <a:ext cx="398347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Workflows (RAG Architecture)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7438549" y="3210084"/>
            <a:ext cx="63278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Orchestrate LLMs with external tools and knowledge bases via predefined code paths. Ideal for specific queries using external data, like an HR chatbot answering policy questions.</a:t>
            </a:r>
            <a:endParaRPr lang="en-US" sz="190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0A977E6B-D57C-F165-3A6B-689668DE0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66" y="4940579"/>
            <a:ext cx="246817" cy="308610"/>
          </a:xfrm>
          <a:prstGeom prst="rect">
            <a:avLst/>
          </a:prstGeom>
        </p:spPr>
      </p:pic>
      <p:sp>
        <p:nvSpPr>
          <p:cNvPr id="13" name="Shape 2">
            <a:extLst>
              <a:ext uri="{FF2B5EF4-FFF2-40B4-BE49-F238E27FC236}">
                <a16:creationId xmlns:a16="http://schemas.microsoft.com/office/drawing/2014/main" id="{3274A11F-7DA3-ADC3-4BE5-246C9AEFE74A}"/>
              </a:ext>
            </a:extLst>
          </p:cNvPr>
          <p:cNvSpPr/>
          <p:nvPr/>
        </p:nvSpPr>
        <p:spPr>
          <a:xfrm>
            <a:off x="799666" y="5329675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215FFFF4-0384-C897-552E-92674C6368DE}"/>
              </a:ext>
            </a:extLst>
          </p:cNvPr>
          <p:cNvSpPr/>
          <p:nvPr/>
        </p:nvSpPr>
        <p:spPr>
          <a:xfrm>
            <a:off x="799666" y="5513984"/>
            <a:ext cx="353306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Tool-Augmented Chatbots</a:t>
            </a:r>
            <a:endParaRPr lang="en-US" sz="215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2A5681DE-A8B7-5943-7B80-93FCE6A9A506}"/>
              </a:ext>
            </a:extLst>
          </p:cNvPr>
          <p:cNvSpPr/>
          <p:nvPr/>
        </p:nvSpPr>
        <p:spPr>
          <a:xfrm>
            <a:off x="799666" y="6004998"/>
            <a:ext cx="63276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LLM with access to external databases and APIs, allowing it to retrieve specific, real-time data for personalized responses. Example: "How many leaves do I have left?" for an employee.</a:t>
            </a:r>
            <a:endParaRPr lang="en-US" sz="190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B58229AB-674F-33C8-834F-6D60A4E54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178" y="4940579"/>
            <a:ext cx="246817" cy="308610"/>
          </a:xfrm>
          <a:prstGeom prst="rect">
            <a:avLst/>
          </a:prstGeom>
        </p:spPr>
      </p:pic>
      <p:sp>
        <p:nvSpPr>
          <p:cNvPr id="17" name="Shape 5">
            <a:extLst>
              <a:ext uri="{FF2B5EF4-FFF2-40B4-BE49-F238E27FC236}">
                <a16:creationId xmlns:a16="http://schemas.microsoft.com/office/drawing/2014/main" id="{CCA81C64-231B-90CF-56B9-8DCF54C4DB0F}"/>
              </a:ext>
            </a:extLst>
          </p:cNvPr>
          <p:cNvSpPr/>
          <p:nvPr/>
        </p:nvSpPr>
        <p:spPr>
          <a:xfrm>
            <a:off x="7374178" y="5329675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EA69C618-D98B-E0EA-25F1-1F5DD99A2623}"/>
              </a:ext>
            </a:extLst>
          </p:cNvPr>
          <p:cNvSpPr/>
          <p:nvPr/>
        </p:nvSpPr>
        <p:spPr>
          <a:xfrm>
            <a:off x="7374178" y="5513984"/>
            <a:ext cx="37148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Agent (Agentic Chatbot)</a:t>
            </a:r>
            <a:endParaRPr lang="en-US" sz="215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E4C5C849-FF12-B7F9-D533-50B38B2BDB2E}"/>
              </a:ext>
            </a:extLst>
          </p:cNvPr>
          <p:cNvSpPr/>
          <p:nvPr/>
        </p:nvSpPr>
        <p:spPr>
          <a:xfrm>
            <a:off x="7374178" y="5980471"/>
            <a:ext cx="632781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autonomous entity capable of sophisticated goal-oriented planning, multi-step reasoning, and independent decision-making. Integrates LLMs, multiple tools (Outlook, HRMS), and knowledge bases within defined controls.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835" y="459462"/>
            <a:ext cx="4341614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Agent Reliability Problem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584835" y="1164787"/>
            <a:ext cx="5042242" cy="1065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While powerful, autonomous agents can exhibit unpredictable behavior,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often referred to as "crazy things," if not properly constrained. 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200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Managing this unreliability is critical for real-world deployment.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84832" y="2931693"/>
            <a:ext cx="5971699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Balancing Autonomy &amp; Reliability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584835" y="3795118"/>
            <a:ext cx="5971699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There's an inherent trade-off: as the level of autonomy granted to an agent increases, maintaining its reliability becomes significantly more challenging. Uncontrolled autonomy leads to unpredictable outcomes.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84835" y="5297733"/>
            <a:ext cx="5971699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is where Langgraph steps in. It provides a robust framework designed to enhance the reliability of autonomous agents by offering precise tools and features for stateful management and control.</a:t>
            </a:r>
            <a:endParaRPr lang="en-US" sz="2000" dirty="0"/>
          </a:p>
        </p:txBody>
      </p:sp>
      <p:pic>
        <p:nvPicPr>
          <p:cNvPr id="10" name="Picture 9" descr="A graph of a person's level of control&#10;&#10;AI-generated content may be incorrect.">
            <a:extLst>
              <a:ext uri="{FF2B5EF4-FFF2-40B4-BE49-F238E27FC236}">
                <a16:creationId xmlns:a16="http://schemas.microsoft.com/office/drawing/2014/main" id="{2F2DB16B-D5DF-5DCC-A65B-C5E3F72C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534" y="1862869"/>
            <a:ext cx="7989723" cy="5100639"/>
          </a:xfrm>
          <a:prstGeom prst="rect">
            <a:avLst/>
          </a:prstGeom>
        </p:spPr>
      </p:pic>
      <p:pic>
        <p:nvPicPr>
          <p:cNvPr id="14" name="Picture 13" descr="A graph of a person's level of control&#10;&#10;AI-generated content may be incorrect.">
            <a:extLst>
              <a:ext uri="{FF2B5EF4-FFF2-40B4-BE49-F238E27FC236}">
                <a16:creationId xmlns:a16="http://schemas.microsoft.com/office/drawing/2014/main" id="{E4C919FF-5A0A-F0C4-D421-EF5972EE6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66" y="1945783"/>
            <a:ext cx="7789458" cy="5021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28650"/>
            <a:ext cx="1107388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Choose LangGraph? A Framework Comparison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908093" y="1715721"/>
            <a:ext cx="12861070" cy="820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LangGraph stands out for its unique approach to orchestrating complex AI workflows, offering deeper control and state management compared to other frameworks.</a:t>
            </a:r>
            <a:endParaRPr lang="en-US" sz="2400" dirty="0"/>
          </a:p>
        </p:txBody>
      </p:sp>
      <p:pic>
        <p:nvPicPr>
          <p:cNvPr id="22" name="Picture 21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C78A6EAA-6982-DC9F-4E2D-04AAA43D6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04" y="2626487"/>
            <a:ext cx="10384248" cy="55180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611208" y="813713"/>
            <a:ext cx="3725769" cy="271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LangChain: Linear Flow</a:t>
            </a:r>
            <a:endParaRPr lang="en-US" sz="4400" b="1" dirty="0"/>
          </a:p>
        </p:txBody>
      </p:sp>
      <p:sp>
        <p:nvSpPr>
          <p:cNvPr id="5" name="Text 3"/>
          <p:cNvSpPr/>
          <p:nvPr/>
        </p:nvSpPr>
        <p:spPr>
          <a:xfrm>
            <a:off x="611208" y="1517918"/>
            <a:ext cx="10719422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LangChain excels in sequential processing where steps are predefined and follow a clear, one-way path. It's efficient for tasks that don't require complex decision points or returning to previous steps.</a:t>
            </a:r>
            <a:endParaRPr lang="en-US" sz="2800" dirty="0"/>
          </a:p>
        </p:txBody>
      </p:sp>
      <p:pic>
        <p:nvPicPr>
          <p:cNvPr id="13" name="Picture 12" descr="A diagram of a process&#10;&#10;AI-generated content may be incorrect.">
            <a:extLst>
              <a:ext uri="{FF2B5EF4-FFF2-40B4-BE49-F238E27FC236}">
                <a16:creationId xmlns:a16="http://schemas.microsoft.com/office/drawing/2014/main" id="{E032F7C2-0E51-DF21-CA4E-226BFE17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3" y="3700971"/>
            <a:ext cx="12611654" cy="36343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C9821-C869-14CD-C16B-3BEABD3B4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5">
            <a:extLst>
              <a:ext uri="{FF2B5EF4-FFF2-40B4-BE49-F238E27FC236}">
                <a16:creationId xmlns:a16="http://schemas.microsoft.com/office/drawing/2014/main" id="{D48B4FB6-6B38-99FF-8812-05134E46B965}"/>
              </a:ext>
            </a:extLst>
          </p:cNvPr>
          <p:cNvSpPr/>
          <p:nvPr/>
        </p:nvSpPr>
        <p:spPr>
          <a:xfrm>
            <a:off x="690672" y="1738364"/>
            <a:ext cx="4888059" cy="390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LangGraph empowers LLMs to dynamically decide the next action.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Its graph structure supports loops, conditional branching, and full state persistence, essential for robust, autonomous agents.</a:t>
            </a:r>
            <a:endParaRPr lang="en-US" sz="28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7880E07C-F68D-6CE7-0DFB-1DEF3348D060}"/>
              </a:ext>
            </a:extLst>
          </p:cNvPr>
          <p:cNvSpPr/>
          <p:nvPr/>
        </p:nvSpPr>
        <p:spPr>
          <a:xfrm>
            <a:off x="690672" y="859420"/>
            <a:ext cx="6652393" cy="431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LangGraph: Graph-Based Autonomy</a:t>
            </a:r>
            <a:endParaRPr lang="en-US" sz="4400" b="1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DF562E-EE80-0922-C484-AD6DD010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78" y="1662842"/>
            <a:ext cx="7190017" cy="56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4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698" y="497086"/>
            <a:ext cx="5424130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6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LangGraph Core Concepts: Graphs</a:t>
            </a:r>
            <a:br>
              <a:rPr lang="en-US" sz="36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</a:br>
            <a:br>
              <a:rPr lang="en-US" sz="36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</a:br>
            <a:br>
              <a:rPr lang="en-US" sz="3600" b="1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</a:br>
            <a:endParaRPr lang="en-US" sz="360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8" y="1083405"/>
            <a:ext cx="6483004" cy="64830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22820" y="3284589"/>
            <a:ext cx="300073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Graph Data Structure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315200" y="3813679"/>
            <a:ext cx="7804298" cy="829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Composed of </a:t>
            </a:r>
            <a:r>
              <a:rPr lang="en-US" sz="20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nodes</a:t>
            </a: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(representing specific steps, actions, or </a:t>
            </a:r>
            <a:b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</a:b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decision points).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322820" y="4603185"/>
            <a:ext cx="646199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Connected by </a:t>
            </a:r>
            <a:r>
              <a:rPr lang="en-US" sz="20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edges</a:t>
            </a: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(representing transitions or relationships </a:t>
            </a:r>
            <a:b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</a:b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between nodes).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315200" y="5392691"/>
            <a:ext cx="6461998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allows for complex, non-linear paths, dynamic decision-making, and looping behavior, unlike simple linear chains.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315200" y="6864979"/>
            <a:ext cx="6461998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Think of it like a map where cities are nodes and roads are edges, allowing for diverse travel plans.</a:t>
            </a:r>
            <a:endParaRPr lang="en-US" sz="2000" dirty="0"/>
          </a:p>
        </p:txBody>
      </p:sp>
      <p:sp>
        <p:nvSpPr>
          <p:cNvPr id="10" name="Text 1"/>
          <p:cNvSpPr/>
          <p:nvPr/>
        </p:nvSpPr>
        <p:spPr>
          <a:xfrm>
            <a:off x="7528084" y="1373411"/>
            <a:ext cx="6469618" cy="578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 its heart, LangGraph utilizes graph theory to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model and manage agentic workflows.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foundational structure enables flexible and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 orchestration.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2940"/>
            <a:ext cx="9613583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Langgraph Core Concepts: Stateful Workflows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843677" y="1680805"/>
            <a:ext cx="1294304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key differentiator for Langgraph is its robust state management, enabling agents to maintain context and adapt their behavior across multiple interactions.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299960" y="2723436"/>
            <a:ext cx="30480" cy="4845368"/>
          </a:xfrm>
          <a:prstGeom prst="roundRect">
            <a:avLst>
              <a:gd name="adj" fmla="val 332202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863596" y="2979301"/>
            <a:ext cx="482084" cy="30480"/>
          </a:xfrm>
          <a:prstGeom prst="roundRect">
            <a:avLst>
              <a:gd name="adj" fmla="val 332202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224832" y="2904173"/>
            <a:ext cx="180737" cy="180737"/>
          </a:xfrm>
          <a:prstGeom prst="roundRect">
            <a:avLst>
              <a:gd name="adj" fmla="val 252964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3672245" y="2806303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State Object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843677" y="3285649"/>
            <a:ext cx="550723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single, mutable object (e.g., a Python dictionary) that encapsulates the entire context and history of the workflow. It's the central source of truth passed between all nodes.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284720" y="4425672"/>
            <a:ext cx="482084" cy="30480"/>
          </a:xfrm>
          <a:prstGeom prst="roundRect">
            <a:avLst>
              <a:gd name="adj" fmla="val 332202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224832" y="4350544"/>
            <a:ext cx="180737" cy="180737"/>
          </a:xfrm>
          <a:prstGeom prst="roundRect">
            <a:avLst>
              <a:gd name="adj" fmla="val 252964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8279487" y="4252674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Node Modification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79487" y="4732020"/>
            <a:ext cx="550723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node in the graph receives the current state, performs its specific operation or logic, and then updates and returns the modified state. This ensures continuity and data consistency.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6863596" y="5719286"/>
            <a:ext cx="482084" cy="30480"/>
          </a:xfrm>
          <a:prstGeom prst="roundRect">
            <a:avLst>
              <a:gd name="adj" fmla="val 332202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7224832" y="5644158"/>
            <a:ext cx="180737" cy="180737"/>
          </a:xfrm>
          <a:prstGeom prst="roundRect">
            <a:avLst>
              <a:gd name="adj" fmla="val 252964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3600093" y="5546288"/>
            <a:ext cx="275082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Dynamic Progression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843677" y="6025634"/>
            <a:ext cx="550723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updated state guides the workflow's progression, allowing the agent to make informed decisions about which node to execute next based on the evolving context.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865</Words>
  <Application>Microsoft Office PowerPoint</Application>
  <PresentationFormat>Custom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Prompt Medium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Deepak Agrawal</cp:lastModifiedBy>
  <cp:revision>86</cp:revision>
  <dcterms:created xsi:type="dcterms:W3CDTF">2025-09-09T19:32:15Z</dcterms:created>
  <dcterms:modified xsi:type="dcterms:W3CDTF">2025-09-09T21:43:23Z</dcterms:modified>
</cp:coreProperties>
</file>